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14" r:id="rId3"/>
    <p:sldId id="313" r:id="rId4"/>
    <p:sldId id="318" r:id="rId5"/>
    <p:sldId id="319" r:id="rId6"/>
    <p:sldId id="312" r:id="rId7"/>
    <p:sldId id="295" r:id="rId8"/>
    <p:sldId id="311" r:id="rId9"/>
    <p:sldId id="294" r:id="rId10"/>
    <p:sldId id="315" r:id="rId11"/>
    <p:sldId id="316" r:id="rId12"/>
    <p:sldId id="297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17" r:id="rId21"/>
    <p:sldId id="304" r:id="rId22"/>
    <p:sldId id="305" r:id="rId23"/>
    <p:sldId id="306" r:id="rId24"/>
    <p:sldId id="308" r:id="rId25"/>
    <p:sldId id="309" r:id="rId26"/>
    <p:sldId id="310" r:id="rId2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655"/>
    <a:srgbClr val="FE5A3E"/>
    <a:srgbClr val="ED7D31"/>
    <a:srgbClr val="BB0856"/>
    <a:srgbClr val="612053"/>
    <a:srgbClr val="FFDD9D"/>
    <a:srgbClr val="BDD49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7" autoAdjust="0"/>
    <p:restoredTop sz="77696" autoAdjust="0"/>
  </p:normalViewPr>
  <p:slideViewPr>
    <p:cSldViewPr snapToGrid="0">
      <p:cViewPr varScale="1">
        <p:scale>
          <a:sx n="100" d="100"/>
          <a:sy n="100" d="100"/>
        </p:scale>
        <p:origin x="14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08C84-95AC-4B04-A0D3-8607BD042ECD}" type="datetimeFigureOut">
              <a:rPr lang="zh-CN" altLang="en-US" smtClean="0"/>
              <a:t>2019/8/31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8EB5E-8291-4918-89D9-10BDB096D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69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0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7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22</a:t>
            </a:r>
            <a:r>
              <a:rPr lang="zh-CN" altLang="en-US" dirty="0" smtClean="0"/>
              <a:t>日，</a:t>
            </a:r>
            <a:r>
              <a:rPr lang="en-US" altLang="zh-CN" dirty="0" smtClean="0"/>
              <a:t>T-Mobile</a:t>
            </a:r>
            <a:r>
              <a:rPr lang="zh-CN" altLang="en-US" dirty="0" smtClean="0"/>
              <a:t>在纽约正式发布第一款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手机</a:t>
            </a:r>
            <a:r>
              <a:rPr lang="en-US" altLang="zh-CN" dirty="0" smtClean="0"/>
              <a:t>——T-Mobile G1</a:t>
            </a:r>
            <a:r>
              <a:rPr lang="zh-CN" altLang="en-US" dirty="0" smtClean="0"/>
              <a:t>开始，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系统不断地获得各个手机厂商的青睐。</a:t>
            </a:r>
            <a:endParaRPr lang="en-US" altLang="zh-CN" dirty="0" smtClean="0"/>
          </a:p>
          <a:p>
            <a:r>
              <a:rPr lang="en-US" altLang="zh-CN" dirty="0" smtClean="0"/>
              <a:t>2010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7</a:t>
            </a:r>
            <a:r>
              <a:rPr lang="zh-CN" altLang="en-US" dirty="0" smtClean="0"/>
              <a:t>日，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在其美国总部正式向外界发布了旗下首款合作品牌手机</a:t>
            </a:r>
            <a:r>
              <a:rPr lang="en-US" altLang="zh-CN" dirty="0" smtClean="0"/>
              <a:t>Nexus One(HTC G5)</a:t>
            </a:r>
            <a:r>
              <a:rPr lang="zh-CN" altLang="en-US" dirty="0" smtClean="0"/>
              <a:t>，同时对外发售。</a:t>
            </a:r>
            <a:endParaRPr lang="en-US" altLang="zh-CN" dirty="0" smtClean="0"/>
          </a:p>
          <a:p>
            <a:r>
              <a:rPr lang="zh-CN" altLang="en-US" dirty="0" smtClean="0"/>
              <a:t>目前，已发布在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系统的手机厂商包括：三星，</a:t>
            </a:r>
            <a:r>
              <a:rPr lang="en-US" altLang="zh-CN" dirty="0" smtClean="0"/>
              <a:t>HTC</a:t>
            </a:r>
            <a:r>
              <a:rPr lang="zh-CN" altLang="en-US" dirty="0" smtClean="0"/>
              <a:t>，索尼爱立信，</a:t>
            </a:r>
            <a:r>
              <a:rPr lang="en-US" altLang="zh-CN" dirty="0" smtClean="0"/>
              <a:t>LG</a:t>
            </a:r>
            <a:r>
              <a:rPr lang="zh-CN" altLang="en-US" dirty="0" smtClean="0"/>
              <a:t>等；国内厂商如华为，联想，中兴，小米等也都开始发布搭载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系统的手机。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7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500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核心库集提供了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语言核心库所能使用的绝大部分功能，而虚拟机则负责运行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应用程序。而</a:t>
            </a:r>
            <a:r>
              <a:rPr lang="en-US" altLang="zh-CN" dirty="0" smtClean="0"/>
              <a:t>ART</a:t>
            </a:r>
            <a:r>
              <a:rPr lang="zh-CN" altLang="en-US" dirty="0" smtClean="0"/>
              <a:t>模式则是在用户安装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时进行预编译（</a:t>
            </a:r>
            <a:r>
              <a:rPr lang="en-US" altLang="zh-CN" dirty="0" smtClean="0"/>
              <a:t>Ahead-of-time</a:t>
            </a:r>
            <a:r>
              <a:rPr lang="zh-CN" altLang="en-US" dirty="0" smtClean="0"/>
              <a:t>，简称</a:t>
            </a:r>
            <a:r>
              <a:rPr lang="en-US" altLang="zh-CN" dirty="0" smtClean="0"/>
              <a:t>AOT</a:t>
            </a:r>
            <a:r>
              <a:rPr lang="zh-CN" altLang="en-US" dirty="0" smtClean="0"/>
              <a:t>）的，将原本在程序中的编译动作提前到应用安装时，这样使得程序在运行时可以减少动态编译的开销，从而提升</a:t>
            </a:r>
            <a:r>
              <a:rPr lang="en-US" altLang="zh-CN" dirty="0" smtClean="0"/>
              <a:t>Android APP</a:t>
            </a:r>
            <a:r>
              <a:rPr lang="zh-CN" altLang="en-US" dirty="0" smtClean="0"/>
              <a:t>的运行效率。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34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5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612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Activity</a:t>
            </a:r>
            <a:r>
              <a:rPr lang="zh-CN" altLang="en-US" dirty="0" smtClean="0"/>
              <a:t>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应用中负责与用户交互的组件，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只能通过</a:t>
            </a:r>
            <a:r>
              <a:rPr lang="en-US" altLang="zh-CN" dirty="0" err="1" smtClean="0"/>
              <a:t>setContentView</a:t>
            </a:r>
            <a:r>
              <a:rPr lang="en-US" altLang="zh-CN" dirty="0" smtClean="0"/>
              <a:t>(View)</a:t>
            </a:r>
            <a:r>
              <a:rPr lang="zh-CN" altLang="en-US" dirty="0" smtClean="0"/>
              <a:t>来显示指定组件。</a:t>
            </a:r>
            <a:endParaRPr lang="en-US" altLang="zh-CN" dirty="0" smtClean="0"/>
          </a:p>
          <a:p>
            <a:r>
              <a:rPr lang="en-US" altLang="zh-CN" dirty="0" smtClean="0"/>
              <a:t>View</a:t>
            </a:r>
            <a:r>
              <a:rPr lang="zh-CN" altLang="en-US" dirty="0" smtClean="0"/>
              <a:t>组件是所有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控件、容器控件的基类，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组件就是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应用中用户实实在在看到的部分。</a:t>
            </a:r>
            <a:endParaRPr lang="en-US" altLang="zh-CN" dirty="0" smtClean="0"/>
          </a:p>
          <a:p>
            <a:r>
              <a:rPr lang="en-US" altLang="zh-CN" dirty="0" smtClean="0"/>
              <a:t>Service</a:t>
            </a:r>
            <a:r>
              <a:rPr lang="zh-CN" altLang="en-US" dirty="0" smtClean="0"/>
              <a:t>通常位于后台运行，拥有自己独立的生命周期，为其他组件提供后台服务或监控其他组件的运行状态。</a:t>
            </a:r>
            <a:endParaRPr lang="en-US" altLang="zh-CN" dirty="0" smtClean="0"/>
          </a:p>
          <a:p>
            <a:r>
              <a:rPr lang="en-US" altLang="zh-CN" dirty="0" err="1" smtClean="0"/>
              <a:t>BroadcastReceiver</a:t>
            </a:r>
            <a:r>
              <a:rPr lang="zh-CN" altLang="en-US" dirty="0" smtClean="0"/>
              <a:t>代表消息接收器，类似于事件编程中的监听器。</a:t>
            </a:r>
            <a:endParaRPr lang="en-US" altLang="zh-CN" dirty="0" smtClean="0"/>
          </a:p>
          <a:p>
            <a:r>
              <a:rPr lang="en-US" altLang="zh-CN" dirty="0" err="1" smtClean="0"/>
              <a:t>ContentProvider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应用之间实时的数据交换。</a:t>
            </a:r>
            <a:endParaRPr lang="en-US" altLang="zh-CN" dirty="0" smtClean="0"/>
          </a:p>
          <a:p>
            <a:r>
              <a:rPr lang="en-US" altLang="zh-CN" dirty="0" smtClean="0"/>
              <a:t>Intent</a:t>
            </a:r>
            <a:r>
              <a:rPr lang="zh-CN" altLang="en-US" dirty="0" smtClean="0"/>
              <a:t>并不是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应用的组件，是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应用中不同组件之间通信的载体，显示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和隐式</a:t>
            </a:r>
            <a:r>
              <a:rPr lang="en-US" altLang="zh-CN" dirty="0" smtClean="0"/>
              <a:t>Intent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6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2019/8/31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iliyun@swu.edu.cn" TargetMode="External"/><Relationship Id="rId3" Type="http://schemas.openxmlformats.org/officeDocument/2006/relationships/hyperlink" Target="http://www.swu-rise.net.cn/#/peopleInfo/teacher?id=2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6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87386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6600"/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第一章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54134" y="4983717"/>
            <a:ext cx="37721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教师：代立云      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806157" y="4836109"/>
            <a:ext cx="194468" cy="87386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6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2105552" y="3365226"/>
            <a:ext cx="672491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应用和开发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当前发展状况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879" y="1825625"/>
            <a:ext cx="10096242" cy="4351338"/>
          </a:xfrm>
        </p:spPr>
      </p:pic>
    </p:spTree>
    <p:extLst>
      <p:ext uri="{BB962C8B-B14F-4D97-AF65-F5344CB8AC3E}">
        <p14:creationId xmlns:p14="http://schemas.microsoft.com/office/powerpoint/2010/main" val="51525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2018</a:t>
            </a:r>
            <a:r>
              <a:rPr lang="zh-CN" altLang="en-US" dirty="0" smtClean="0">
                <a:solidFill>
                  <a:schemeClr val="bg1"/>
                </a:solidFill>
              </a:rPr>
              <a:t>年主要手机操作系统占有率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9323" y="1825625"/>
            <a:ext cx="3053353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4851749" y="6176963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Kantar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43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534403"/>
            <a:ext cx="73209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1.1.2 Android 5.x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平台架构及特性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3" y="1799770"/>
            <a:ext cx="5583031" cy="45139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95962" y="1770469"/>
            <a:ext cx="6096000" cy="454324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系统的底层建立在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系统之上，该平台由操作系统、中间件、用户界面和应用软件</a:t>
            </a:r>
            <a:r>
              <a:rPr lang="en-US" altLang="zh-CN" dirty="0" smtClean="0"/>
              <a:t>4</a:t>
            </a:r>
            <a:r>
              <a:rPr lang="zh-CN" altLang="en-US" dirty="0" smtClean="0"/>
              <a:t>层组成，它采用一种被称为软件叠层（</a:t>
            </a:r>
            <a:r>
              <a:rPr lang="en-US" altLang="zh-CN" dirty="0" smtClean="0"/>
              <a:t>Software Stack</a:t>
            </a:r>
            <a:r>
              <a:rPr lang="zh-CN" altLang="en-US" dirty="0" smtClean="0"/>
              <a:t>）的方式进行构建。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这种软件叠层结构使得层与层之间相互分离，明确各层的分工。这种分工保证了层与层之间的低耦合，当下层的层内或层下发生改变时，上层应用程序无需任何修改。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2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474494" y="2604931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688682" y="2604931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471490" y="2417862"/>
            <a:ext cx="38927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将会包含一系列的核心应用程序，包括电子邮件客户端，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SMS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程序，日历，地图，浏览器联系人等。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04888" y="5319713"/>
            <a:ext cx="36337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程序应用框架提供了大量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API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供开发者使用。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83313" y="5496161"/>
            <a:ext cx="36353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包含一套被不同组建所使用的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C/C++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库的集合。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5992019" y="1476177"/>
            <a:ext cx="443354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系统建立在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Linux 2.6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之上，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Linux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内核提供了安全性，内存管理，进程管理，网络协议栈和驱动模型等核心系统服务。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222683" y="534403"/>
            <a:ext cx="73209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1.1.2 Android 5.x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平台架构及特性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123328" y="2611090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137841" y="2612232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5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50155" y="3477604"/>
            <a:ext cx="1436981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应用程序层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236734" y="3488092"/>
            <a:ext cx="1436981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Linux</a:t>
            </a:r>
            <a:r>
              <a:rPr lang="zh-CN" altLang="en-US" dirty="0" smtClean="0"/>
              <a:t>内核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016206" y="4363682"/>
            <a:ext cx="1583337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应用程序框架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899651" y="4936657"/>
            <a:ext cx="1055573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函数库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8066849" y="3808972"/>
            <a:ext cx="1668304" cy="44564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运行时</a:t>
            </a:r>
            <a:endParaRPr lang="zh-CN" altLang="en-US" dirty="0"/>
          </a:p>
        </p:txBody>
      </p:sp>
      <p:sp>
        <p:nvSpPr>
          <p:cNvPr id="34" name="文本框 13"/>
          <p:cNvSpPr txBox="1">
            <a:spLocks noChangeArrowheads="1"/>
          </p:cNvSpPr>
          <p:nvPr/>
        </p:nvSpPr>
        <p:spPr bwMode="auto">
          <a:xfrm>
            <a:off x="8901001" y="3036791"/>
            <a:ext cx="25536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核心库集和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ART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066728" y="4714043"/>
            <a:ext cx="63401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搭建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开发环境 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024256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251950" y="725488"/>
            <a:ext cx="233997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 Studio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2687644" y="1817688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 bwMode="auto">
          <a:xfrm>
            <a:off x="2559056" y="2333625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9" name="椭圆 8"/>
          <p:cNvSpPr/>
          <p:nvPr/>
        </p:nvSpPr>
        <p:spPr bwMode="auto">
          <a:xfrm>
            <a:off x="2559056" y="3927475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10" name="椭圆 9"/>
          <p:cNvSpPr/>
          <p:nvPr/>
        </p:nvSpPr>
        <p:spPr bwMode="auto">
          <a:xfrm>
            <a:off x="2552706" y="5519738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11" name="泪滴形 10"/>
          <p:cNvSpPr/>
          <p:nvPr/>
        </p:nvSpPr>
        <p:spPr bwMode="auto">
          <a:xfrm rot="2700000">
            <a:off x="961237" y="1889919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下载安装</a:t>
            </a:r>
            <a:endParaRPr lang="zh-CN" altLang="en-US" dirty="0"/>
          </a:p>
        </p:txBody>
      </p:sp>
      <p:sp>
        <p:nvSpPr>
          <p:cNvPr id="14" name="泪滴形 13"/>
          <p:cNvSpPr/>
          <p:nvPr/>
        </p:nvSpPr>
        <p:spPr bwMode="auto">
          <a:xfrm rot="2700000">
            <a:off x="952506" y="5102225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完成安装</a:t>
            </a:r>
            <a:endParaRPr lang="zh-CN" altLang="en-US" dirty="0"/>
          </a:p>
        </p:txBody>
      </p:sp>
      <p:sp>
        <p:nvSpPr>
          <p:cNvPr id="15" name="泪滴形 14"/>
          <p:cNvSpPr/>
          <p:nvPr/>
        </p:nvSpPr>
        <p:spPr bwMode="auto">
          <a:xfrm rot="2700000">
            <a:off x="961237" y="3483769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选择</a:t>
            </a:r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48134" name="矩形 16"/>
          <p:cNvSpPr>
            <a:spLocks noChangeArrowheads="1"/>
          </p:cNvSpPr>
          <p:nvPr/>
        </p:nvSpPr>
        <p:spPr bwMode="auto">
          <a:xfrm>
            <a:off x="3595233" y="1438820"/>
            <a:ext cx="6535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Studio 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是一个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开发环境，</a:t>
            </a:r>
            <a:r>
              <a:rPr lang="zh-CN" altLang="en-US" dirty="0">
                <a:solidFill>
                  <a:srgbClr val="FE5A3E"/>
                </a:solidFill>
                <a:latin typeface="Calibri" pitchFamily="34" charset="0"/>
                <a:ea typeface="微软雅黑" pitchFamily="34" charset="-122"/>
              </a:rPr>
              <a:t>基于</a:t>
            </a:r>
            <a:r>
              <a:rPr lang="en-US" altLang="zh-CN" dirty="0" err="1">
                <a:solidFill>
                  <a:srgbClr val="FE5A3E"/>
                </a:solidFill>
                <a:latin typeface="Calibri" pitchFamily="34" charset="0"/>
                <a:ea typeface="微软雅黑" pitchFamily="34" charset="-122"/>
              </a:rPr>
              <a:t>IntelliJ</a:t>
            </a:r>
            <a:r>
              <a:rPr lang="en-US" altLang="zh-CN" dirty="0">
                <a:solidFill>
                  <a:srgbClr val="FE5A3E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rgbClr val="FE5A3E"/>
                </a:solidFill>
                <a:latin typeface="Calibri" pitchFamily="34" charset="0"/>
                <a:ea typeface="微软雅黑" pitchFamily="34" charset="-122"/>
              </a:rPr>
              <a:t>IDEA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.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类似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 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Eclipse ADT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，提供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了集成的 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开发工具用于开发和调试。</a:t>
            </a:r>
          </a:p>
        </p:txBody>
      </p:sp>
      <p:sp>
        <p:nvSpPr>
          <p:cNvPr id="48135" name="矩形 17"/>
          <p:cNvSpPr>
            <a:spLocks noChangeArrowheads="1"/>
          </p:cNvSpPr>
          <p:nvPr/>
        </p:nvSpPr>
        <p:spPr bwMode="auto">
          <a:xfrm>
            <a:off x="3731302" y="2079525"/>
            <a:ext cx="7002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安装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过程中会自动配置一些环境，后会安装完成，点击完成即可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8136" name="矩形 18"/>
          <p:cNvSpPr>
            <a:spLocks noChangeArrowheads="1"/>
          </p:cNvSpPr>
          <p:nvPr/>
        </p:nvSpPr>
        <p:spPr bwMode="auto">
          <a:xfrm>
            <a:off x="3604303" y="1513694"/>
            <a:ext cx="70024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选择安装目录 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D:\Program Files\Android\Android Studio</a:t>
            </a:r>
          </a:p>
          <a:p>
            <a:pPr>
              <a:buClr>
                <a:srgbClr val="5AD00A"/>
              </a:buClr>
              <a:defRPr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                    D:\Program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Files\Android\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sdk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0" y="508000"/>
            <a:ext cx="54775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1.2.1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安装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Studio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pic>
        <p:nvPicPr>
          <p:cNvPr id="2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473" y="2893466"/>
            <a:ext cx="47164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3595233" y="2094732"/>
            <a:ext cx="5041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浏览器：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 http://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developer.android.com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/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点击下载好的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Studio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安装程序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78" y="2234899"/>
            <a:ext cx="45466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942" y="2882999"/>
            <a:ext cx="421481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640" y="2808125"/>
            <a:ext cx="45593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2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48134" grpId="0"/>
      <p:bldP spid="48134" grpId="1"/>
      <p:bldP spid="48135" grpId="0"/>
      <p:bldP spid="48136" grpId="0"/>
      <p:bldP spid="48136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066728" y="4714043"/>
            <a:ext cx="60324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常用开发工具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024256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3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68369" y="534403"/>
            <a:ext cx="72296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1.3 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常用开发工具的用法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932876" y="1780723"/>
            <a:ext cx="7726172" cy="470625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 bwMode="auto">
          <a:xfrm>
            <a:off x="2194114" y="2074182"/>
            <a:ext cx="7183248" cy="410890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72737" y="2435205"/>
            <a:ext cx="74698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1.3.1 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在命令行创建、删除和浏览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AVD</a:t>
            </a:r>
          </a:p>
          <a:p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1.3.2 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Android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模拟器（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Emulator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1.3.3 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使用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Monitor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进行调试</a:t>
            </a:r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1.3.4 Android Debug Bridge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ADB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）的用法</a:t>
            </a:r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1.3.5 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使用</a:t>
            </a:r>
            <a:r>
              <a:rPr lang="en-US" altLang="zh-CN" sz="2400" dirty="0" err="1" smtClean="0">
                <a:solidFill>
                  <a:schemeClr val="bg1"/>
                </a:solidFill>
                <a:latin typeface="+mn-ea"/>
                <a:ea typeface="+mn-ea"/>
              </a:rPr>
              <a:t>mksdcard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管理虚拟</a:t>
            </a:r>
            <a:r>
              <a:rPr lang="en-US" altLang="zh-CN" sz="2400" dirty="0" smtClean="0">
                <a:solidFill>
                  <a:schemeClr val="bg1"/>
                </a:solidFill>
                <a:latin typeface="+mn-ea"/>
                <a:ea typeface="+mn-ea"/>
              </a:rPr>
              <a:t>SD</a:t>
            </a:r>
            <a:r>
              <a:rPr lang="zh-CN" altLang="en-US" sz="2400" dirty="0" smtClean="0">
                <a:solidFill>
                  <a:schemeClr val="bg1"/>
                </a:solidFill>
                <a:latin typeface="+mn-ea"/>
                <a:ea typeface="+mn-ea"/>
              </a:rPr>
              <a:t>卡</a:t>
            </a:r>
            <a:endParaRPr lang="zh-CN" altLang="en-US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860697" y="4714043"/>
            <a:ext cx="66479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开始第一个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程序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20499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459685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536172"/>
            <a:ext cx="107319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1.4.1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Studio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开发第一个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应用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50"/>
          <p:cNvGrpSpPr>
            <a:grpSpLocks/>
          </p:cNvGrpSpPr>
          <p:nvPr/>
        </p:nvGrpSpPr>
        <p:grpSpPr bwMode="auto">
          <a:xfrm>
            <a:off x="232058" y="1595398"/>
            <a:ext cx="8200741" cy="1384994"/>
            <a:chOff x="473799" y="4020266"/>
            <a:chExt cx="8200807" cy="1494759"/>
          </a:xfrm>
        </p:grpSpPr>
        <p:sp>
          <p:nvSpPr>
            <p:cNvPr id="10" name="矩形 9"/>
            <p:cNvSpPr/>
            <p:nvPr/>
          </p:nvSpPr>
          <p:spPr>
            <a:xfrm>
              <a:off x="3536508" y="4183072"/>
              <a:ext cx="5138098" cy="1310931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文本框 1"/>
            <p:cNvSpPr txBox="1">
              <a:spLocks noChangeArrowheads="1"/>
            </p:cNvSpPr>
            <p:nvPr/>
          </p:nvSpPr>
          <p:spPr bwMode="auto">
            <a:xfrm>
              <a:off x="473799" y="4020266"/>
              <a:ext cx="3015232" cy="1494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4800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使用</a:t>
              </a:r>
              <a:endPara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endParaRPr>
            </a:p>
            <a:p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Android Studio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开发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方正大黑简体" pitchFamily="2" charset="-122"/>
                </a:rPr>
                <a:t>应用大致需要如下三步：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endParaRPr>
            </a:p>
          </p:txBody>
        </p:sp>
        <p:sp>
          <p:nvSpPr>
            <p:cNvPr id="12" name="文本框 49"/>
            <p:cNvSpPr txBox="1">
              <a:spLocks noChangeArrowheads="1"/>
            </p:cNvSpPr>
            <p:nvPr/>
          </p:nvSpPr>
          <p:spPr bwMode="auto">
            <a:xfrm>
              <a:off x="3631460" y="4367747"/>
              <a:ext cx="4812575" cy="996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创建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项目或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</a:t>
              </a:r>
              <a:r>
                <a:rPr lang="zh-CN" altLang="en-US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模块</a:t>
              </a:r>
              <a:endPara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布局文件中定义应用程序的用户界面</a:t>
              </a:r>
              <a:endPara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代码中编写业务实现</a:t>
              </a:r>
              <a:endPara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23" y="3435574"/>
            <a:ext cx="7943850" cy="3225573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7830455" y="3643086"/>
            <a:ext cx="1952174" cy="348343"/>
          </a:xfrm>
          <a:prstGeom prst="wedgeRectCallout">
            <a:avLst>
              <a:gd name="adj1" fmla="val -39746"/>
              <a:gd name="adj2" fmla="val 9359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786913" y="3622097"/>
            <a:ext cx="220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输入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Activity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的名称</a:t>
            </a:r>
          </a:p>
        </p:txBody>
      </p:sp>
      <p:sp>
        <p:nvSpPr>
          <p:cNvPr id="17" name="矩形标注 16"/>
          <p:cNvSpPr/>
          <p:nvPr/>
        </p:nvSpPr>
        <p:spPr>
          <a:xfrm>
            <a:off x="8432799" y="4098268"/>
            <a:ext cx="3323774" cy="348343"/>
          </a:xfrm>
          <a:prstGeom prst="wedgeRectCallout">
            <a:avLst>
              <a:gd name="adj1" fmla="val -48043"/>
              <a:gd name="adj2" fmla="val 9359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8418284" y="4077279"/>
            <a:ext cx="355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指定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的布局文件的文件名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1" name="矩形标注 20"/>
          <p:cNvSpPr/>
          <p:nvPr/>
        </p:nvSpPr>
        <p:spPr>
          <a:xfrm>
            <a:off x="9011100" y="5088316"/>
            <a:ext cx="1952174" cy="348343"/>
          </a:xfrm>
          <a:prstGeom prst="wedgeRectCallout">
            <a:avLst>
              <a:gd name="adj1" fmla="val -47925"/>
              <a:gd name="adj2" fmla="val -9391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994549" y="5077821"/>
            <a:ext cx="220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输入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的标题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7146469" y="5579800"/>
            <a:ext cx="3585444" cy="348343"/>
          </a:xfrm>
          <a:prstGeom prst="wedgeRectCallout">
            <a:avLst>
              <a:gd name="adj1" fmla="val -48538"/>
              <a:gd name="adj2" fmla="val -131411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102248" y="5581938"/>
            <a:ext cx="392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输入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配套的菜单资源文件名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43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授课老师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代立云 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Email:  </a:t>
            </a:r>
            <a:r>
              <a:rPr lang="en-US" altLang="zh-CN" u="sng" dirty="0" smtClean="0">
                <a:solidFill>
                  <a:srgbClr val="FF0000"/>
                </a:solidFill>
                <a:hlinkClick r:id="rId2"/>
              </a:rPr>
              <a:t>dailiyun@swu.edu.cn</a:t>
            </a:r>
            <a:endParaRPr lang="en-US" altLang="zh-CN" u="sng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Homepage: </a:t>
            </a:r>
            <a:r>
              <a:rPr lang="en-US" altLang="zh-CN" dirty="0">
                <a:solidFill>
                  <a:schemeClr val="bg1"/>
                </a:solidFill>
                <a:hlinkClick r:id="rId3"/>
              </a:rPr>
              <a:t>http://www.swu-rise.net.cn/#/peopleInfo/teacher?id=25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30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Android Studio app</a:t>
            </a:r>
            <a:r>
              <a:rPr lang="zh-CN" altLang="en-US" dirty="0" smtClean="0">
                <a:solidFill>
                  <a:schemeClr val="bg1"/>
                </a:solidFill>
              </a:rPr>
              <a:t>目录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7908" y="1690688"/>
            <a:ext cx="4164511" cy="4774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84758" y="2270066"/>
            <a:ext cx="37852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配置文件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包括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APP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名称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;icon,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包含的所有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r>
              <a:rPr lang="en-US" altLang="zh-CN" sz="2000" b="1" dirty="0" err="1" smtClean="0">
                <a:solidFill>
                  <a:schemeClr val="bg1"/>
                </a:solidFill>
              </a:rPr>
              <a:t>Acitivity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；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的权限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…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935705" y="2839453"/>
            <a:ext cx="3449053" cy="57751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384758" y="3713384"/>
            <a:ext cx="3023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业务逻辑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按钮被点击了后执行什么</a:t>
            </a:r>
            <a:endParaRPr lang="en-US" altLang="zh-CN" sz="2000" b="1" dirty="0" smtClean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2227494" y="4056994"/>
            <a:ext cx="4280882" cy="718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384758" y="4944148"/>
            <a:ext cx="485261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的所有资源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包括图形，声音，视频，字符串配置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r>
              <a:rPr lang="en-US" altLang="zh-CN" sz="2000" b="1" dirty="0" smtClean="0">
                <a:solidFill>
                  <a:srgbClr val="FFFF00"/>
                </a:solidFill>
              </a:rPr>
              <a:t>Android </a:t>
            </a:r>
            <a:r>
              <a:rPr lang="zh-CN" altLang="en-US" sz="2000" b="1" dirty="0" smtClean="0">
                <a:solidFill>
                  <a:srgbClr val="FFFF00"/>
                </a:solidFill>
              </a:rPr>
              <a:t>资源可以看我分门别类的大字典</a:t>
            </a:r>
            <a:endParaRPr lang="en-US" altLang="zh-CN" sz="2000" b="1" dirty="0" smtClean="0">
              <a:solidFill>
                <a:srgbClr val="FFFF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2103876" y="4716186"/>
            <a:ext cx="4280882" cy="6301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094804" y="2913165"/>
            <a:ext cx="17876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</a:rPr>
              <a:t>Android </a:t>
            </a:r>
            <a:r>
              <a:rPr lang="zh-CN" altLang="en-US" sz="2000" b="1" dirty="0">
                <a:solidFill>
                  <a:srgbClr val="FFFF00"/>
                </a:solidFill>
              </a:rPr>
              <a:t>遵循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r>
              <a:rPr lang="en-US" altLang="zh-CN" sz="2000" b="1" dirty="0">
                <a:solidFill>
                  <a:srgbClr val="FFFF00"/>
                </a:solidFill>
              </a:rPr>
              <a:t>MVC</a:t>
            </a:r>
            <a:r>
              <a:rPr lang="zh-CN" altLang="en-US" sz="2000" b="1" dirty="0">
                <a:solidFill>
                  <a:srgbClr val="FFFF00"/>
                </a:solidFill>
              </a:rPr>
              <a:t>的开发模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r>
              <a:rPr lang="zh-CN" altLang="en-US" sz="2000" b="1" dirty="0">
                <a:solidFill>
                  <a:srgbClr val="FFFF00"/>
                </a:solidFill>
              </a:rPr>
              <a:t>式使业务逻辑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r>
              <a:rPr lang="zh-CN" altLang="en-US" sz="2000" b="1" dirty="0">
                <a:solidFill>
                  <a:srgbClr val="FFFF00"/>
                </a:solidFill>
              </a:rPr>
              <a:t>和界面布局</a:t>
            </a:r>
            <a:endParaRPr lang="en-US" altLang="zh-CN" sz="2000" b="1" dirty="0">
              <a:solidFill>
                <a:srgbClr val="FFFF00"/>
              </a:solidFill>
            </a:endParaRPr>
          </a:p>
          <a:p>
            <a:r>
              <a:rPr lang="zh-CN" altLang="en-US" sz="2000" b="1" dirty="0">
                <a:solidFill>
                  <a:srgbClr val="FFFF00"/>
                </a:solidFill>
              </a:rPr>
              <a:t>分开管理。</a:t>
            </a:r>
          </a:p>
        </p:txBody>
      </p:sp>
    </p:spTree>
    <p:extLst>
      <p:ext uri="{BB962C8B-B14F-4D97-AF65-F5344CB8AC3E}">
        <p14:creationId xmlns:p14="http://schemas.microsoft.com/office/powerpoint/2010/main" val="3096537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536172"/>
            <a:ext cx="107319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1.4.1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Studio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开发第一个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应用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41" y="1431473"/>
            <a:ext cx="3343275" cy="5295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1573608"/>
            <a:ext cx="6419850" cy="5133975"/>
          </a:xfrm>
          <a:prstGeom prst="rect">
            <a:avLst/>
          </a:prstGeom>
        </p:spPr>
      </p:pic>
      <p:sp>
        <p:nvSpPr>
          <p:cNvPr id="13" name="矩形标注 12"/>
          <p:cNvSpPr/>
          <p:nvPr/>
        </p:nvSpPr>
        <p:spPr>
          <a:xfrm>
            <a:off x="290286" y="4470400"/>
            <a:ext cx="1901371" cy="377371"/>
          </a:xfrm>
          <a:prstGeom prst="wedgeRectCallout">
            <a:avLst>
              <a:gd name="adj1" fmla="val 48643"/>
              <a:gd name="adj2" fmla="val 8500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40569" y="4457383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项目结构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云形标注 18"/>
          <p:cNvSpPr/>
          <p:nvPr/>
        </p:nvSpPr>
        <p:spPr>
          <a:xfrm>
            <a:off x="5346247" y="1431473"/>
            <a:ext cx="1823810" cy="540158"/>
          </a:xfrm>
          <a:prstGeom prst="cloudCallout">
            <a:avLst>
              <a:gd name="adj1" fmla="val -14466"/>
              <a:gd name="adj2" fmla="val 108180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473322" y="15168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各种界面组件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7474857" y="2175058"/>
            <a:ext cx="1338828" cy="350428"/>
          </a:xfrm>
          <a:prstGeom prst="wedgeRectCallout">
            <a:avLst>
              <a:gd name="adj1" fmla="val -41987"/>
              <a:gd name="adj2" fmla="val -78323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6" name="文本框 25"/>
          <p:cNvSpPr txBox="1"/>
          <p:nvPr/>
        </p:nvSpPr>
        <p:spPr>
          <a:xfrm>
            <a:off x="7474857" y="21750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选择分辨率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云形标注 26"/>
          <p:cNvSpPr/>
          <p:nvPr/>
        </p:nvSpPr>
        <p:spPr>
          <a:xfrm>
            <a:off x="8067675" y="3802743"/>
            <a:ext cx="1823810" cy="740053"/>
          </a:xfrm>
          <a:prstGeom prst="cloudCallout">
            <a:avLst>
              <a:gd name="adj1" fmla="val -27995"/>
              <a:gd name="adj2" fmla="val 91919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8" name="文本框 27"/>
          <p:cNvSpPr txBox="1"/>
          <p:nvPr/>
        </p:nvSpPr>
        <p:spPr>
          <a:xfrm>
            <a:off x="8223778" y="384960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所有即所得的</a:t>
            </a:r>
            <a:endParaRPr lang="en-US" altLang="zh-CN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设计界面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" name="矩形标注 29"/>
          <p:cNvSpPr/>
          <p:nvPr/>
        </p:nvSpPr>
        <p:spPr>
          <a:xfrm>
            <a:off x="9338279" y="2418600"/>
            <a:ext cx="2470280" cy="350428"/>
          </a:xfrm>
          <a:prstGeom prst="wedgeRectCallout">
            <a:avLst>
              <a:gd name="adj1" fmla="val -382"/>
              <a:gd name="adj2" fmla="val -157019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1" name="文本框 30"/>
          <p:cNvSpPr txBox="1"/>
          <p:nvPr/>
        </p:nvSpPr>
        <p:spPr>
          <a:xfrm>
            <a:off x="9265208" y="2391069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选择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Activity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的切换方式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520996"/>
            <a:ext cx="91930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1.4.2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通过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Studio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运行</a:t>
            </a:r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应用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5" y="1516744"/>
            <a:ext cx="6896100" cy="1676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62" y="3008085"/>
            <a:ext cx="5543550" cy="3714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88" y="3806122"/>
            <a:ext cx="3676650" cy="1933575"/>
          </a:xfrm>
          <a:prstGeom prst="rect">
            <a:avLst/>
          </a:prstGeom>
        </p:spPr>
      </p:pic>
      <p:sp>
        <p:nvSpPr>
          <p:cNvPr id="21" name="矩形标注 20"/>
          <p:cNvSpPr/>
          <p:nvPr/>
        </p:nvSpPr>
        <p:spPr>
          <a:xfrm>
            <a:off x="3149600" y="2456347"/>
            <a:ext cx="1069524" cy="350428"/>
          </a:xfrm>
          <a:prstGeom prst="wedgeRectCallout">
            <a:avLst>
              <a:gd name="adj1" fmla="val 41489"/>
              <a:gd name="adj2" fmla="val -111458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149600" y="245634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选择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app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4726438" y="2517958"/>
            <a:ext cx="1069524" cy="350428"/>
          </a:xfrm>
          <a:prstGeom prst="wedgeRectCallout">
            <a:avLst>
              <a:gd name="adj1" fmla="val -39936"/>
              <a:gd name="adj2" fmla="val -132167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24" name="文本框 23"/>
          <p:cNvSpPr txBox="1"/>
          <p:nvPr/>
        </p:nvSpPr>
        <p:spPr>
          <a:xfrm>
            <a:off x="4726438" y="24767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运行按钮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9" name="矩形标注 28"/>
          <p:cNvSpPr/>
          <p:nvPr/>
        </p:nvSpPr>
        <p:spPr>
          <a:xfrm>
            <a:off x="6897351" y="4334057"/>
            <a:ext cx="4694573" cy="350428"/>
          </a:xfrm>
          <a:prstGeom prst="wedgeRectCallout">
            <a:avLst>
              <a:gd name="adj1" fmla="val -51356"/>
              <a:gd name="adj2" fmla="val -115599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2" name="文本框 31"/>
          <p:cNvSpPr txBox="1"/>
          <p:nvPr/>
        </p:nvSpPr>
        <p:spPr>
          <a:xfrm>
            <a:off x="6825127" y="4334450"/>
            <a:ext cx="500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会列出所有运行的</a:t>
            </a:r>
            <a:r>
              <a:rPr lang="en-US" altLang="zh-CN" dirty="0" smtClean="0">
                <a:solidFill>
                  <a:schemeClr val="bg1"/>
                </a:solidFill>
                <a:latin typeface="+mn-ea"/>
                <a:ea typeface="+mn-ea"/>
              </a:rPr>
              <a:t>Android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设备，这里是真机。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3" name="矩形标注 32"/>
          <p:cNvSpPr/>
          <p:nvPr/>
        </p:nvSpPr>
        <p:spPr>
          <a:xfrm>
            <a:off x="2085812" y="5147503"/>
            <a:ext cx="2470475" cy="350428"/>
          </a:xfrm>
          <a:prstGeom prst="wedgeRectCallout">
            <a:avLst>
              <a:gd name="adj1" fmla="val -43718"/>
              <a:gd name="adj2" fmla="val -94889"/>
            </a:avLst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2085812" y="51475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单击</a:t>
            </a:r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按钮时显示的内容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4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642983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应用基本组件介绍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20499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459685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1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351380" y="518658"/>
            <a:ext cx="40155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组件回忆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21204" y="2687135"/>
            <a:ext cx="10344150" cy="2832099"/>
            <a:chOff x="921204" y="2374901"/>
            <a:chExt cx="10344150" cy="2832099"/>
          </a:xfrm>
        </p:grpSpPr>
        <p:sp>
          <p:nvSpPr>
            <p:cNvPr id="26" name="椭圆 25"/>
            <p:cNvSpPr/>
            <p:nvPr/>
          </p:nvSpPr>
          <p:spPr bwMode="auto">
            <a:xfrm>
              <a:off x="921204" y="2382838"/>
              <a:ext cx="808038" cy="808037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57" name="矩形 24"/>
            <p:cNvSpPr>
              <a:spLocks noChangeArrowheads="1"/>
            </p:cNvSpPr>
            <p:nvPr/>
          </p:nvSpPr>
          <p:spPr bwMode="auto">
            <a:xfrm>
              <a:off x="1722428" y="2602434"/>
              <a:ext cx="18934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Acticity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和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View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4699454" y="2378075"/>
              <a:ext cx="808038" cy="808038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59" name="矩形 28"/>
            <p:cNvSpPr>
              <a:spLocks noChangeArrowheads="1"/>
            </p:cNvSpPr>
            <p:nvPr/>
          </p:nvSpPr>
          <p:spPr bwMode="auto">
            <a:xfrm>
              <a:off x="8343409" y="2557229"/>
              <a:ext cx="22410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BroadcastReceiver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7506889" y="2378076"/>
              <a:ext cx="809625" cy="808037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5594561" y="2552809"/>
              <a:ext cx="9769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+mn-ea"/>
                  <a:ea typeface="+mn-ea"/>
                </a:rPr>
                <a:t>Service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6779079" y="4000500"/>
              <a:ext cx="809625" cy="808038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63" name="矩形 37"/>
            <p:cNvSpPr>
              <a:spLocks noChangeArrowheads="1"/>
            </p:cNvSpPr>
            <p:nvPr/>
          </p:nvSpPr>
          <p:spPr bwMode="auto">
            <a:xfrm>
              <a:off x="7580579" y="4219582"/>
              <a:ext cx="19972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ContentProvider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2415042" y="4000500"/>
              <a:ext cx="808037" cy="808038"/>
            </a:xfrm>
            <a:prstGeom prst="ellipse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65" name="矩形 40"/>
            <p:cNvSpPr>
              <a:spLocks noChangeArrowheads="1"/>
            </p:cNvSpPr>
            <p:nvPr/>
          </p:nvSpPr>
          <p:spPr bwMode="auto">
            <a:xfrm>
              <a:off x="3215343" y="4219582"/>
              <a:ext cx="241348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Intent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和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IntentFilter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弧形 50"/>
            <p:cNvSpPr/>
            <p:nvPr/>
          </p:nvSpPr>
          <p:spPr bwMode="auto">
            <a:xfrm rot="13500000">
              <a:off x="4537529" y="2376488"/>
              <a:ext cx="809625" cy="809625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弧形 51"/>
            <p:cNvSpPr/>
            <p:nvPr/>
          </p:nvSpPr>
          <p:spPr bwMode="auto">
            <a:xfrm rot="13500000">
              <a:off x="7315843" y="2374901"/>
              <a:ext cx="808038" cy="808038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弧形 52"/>
            <p:cNvSpPr/>
            <p:nvPr/>
          </p:nvSpPr>
          <p:spPr bwMode="auto">
            <a:xfrm rot="8100000">
              <a:off x="6796542" y="4114801"/>
              <a:ext cx="808037" cy="809625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" name="弧形 53"/>
            <p:cNvSpPr/>
            <p:nvPr/>
          </p:nvSpPr>
          <p:spPr bwMode="auto">
            <a:xfrm rot="18900000">
              <a:off x="2422979" y="3859213"/>
              <a:ext cx="809625" cy="809625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5" name="弧形 54"/>
            <p:cNvSpPr/>
            <p:nvPr/>
          </p:nvSpPr>
          <p:spPr bwMode="auto">
            <a:xfrm rot="8100000">
              <a:off x="921204" y="2473325"/>
              <a:ext cx="808038" cy="831850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7" name="直接连接符 56"/>
            <p:cNvCxnSpPr/>
            <p:nvPr/>
          </p:nvCxnSpPr>
          <p:spPr bwMode="auto">
            <a:xfrm>
              <a:off x="4023179" y="2747963"/>
              <a:ext cx="509588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 bwMode="auto">
            <a:xfrm>
              <a:off x="6787206" y="2747964"/>
              <a:ext cx="531812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 bwMode="auto">
            <a:xfrm>
              <a:off x="10938329" y="2763838"/>
              <a:ext cx="3270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 bwMode="auto">
            <a:xfrm>
              <a:off x="11265354" y="2763838"/>
              <a:ext cx="0" cy="244316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 bwMode="auto">
            <a:xfrm>
              <a:off x="7202942" y="5207000"/>
              <a:ext cx="4062412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 bwMode="auto">
            <a:xfrm>
              <a:off x="7195004" y="4897438"/>
              <a:ext cx="0" cy="30956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 bwMode="auto">
            <a:xfrm>
              <a:off x="7195004" y="3597275"/>
              <a:ext cx="0" cy="23812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 bwMode="auto">
            <a:xfrm>
              <a:off x="2832554" y="3597275"/>
              <a:ext cx="4370388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 bwMode="auto">
            <a:xfrm>
              <a:off x="2832554" y="3598863"/>
              <a:ext cx="0" cy="23812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 bwMode="auto">
            <a:xfrm>
              <a:off x="1330779" y="3298825"/>
              <a:ext cx="0" cy="103187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 bwMode="auto">
            <a:xfrm>
              <a:off x="1330779" y="4330700"/>
              <a:ext cx="925513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1024523" y="2416672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1</a:t>
              </a:r>
              <a:endParaRPr lang="zh-CN" altLang="en-US" sz="44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4876817" y="2379117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2</a:t>
              </a:r>
              <a:endParaRPr lang="zh-CN" altLang="en-US" sz="44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7604709" y="2376488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3</a:t>
              </a:r>
              <a:endParaRPr lang="zh-CN" altLang="en-US" sz="44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6873416" y="3952793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4</a:t>
              </a:r>
              <a:endParaRPr lang="zh-CN" altLang="en-US" sz="4400" dirty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2552715" y="4000500"/>
              <a:ext cx="5501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  <a:latin typeface="Broadway"/>
                  <a:ea typeface="微软雅黑" pitchFamily="34" charset="-122"/>
                </a:rPr>
                <a:t>5</a:t>
              </a:r>
              <a:endParaRPr lang="zh-CN" altLang="en-US" sz="4400" dirty="0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8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97096" y="4714043"/>
            <a:ext cx="60324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签名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应用程序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20499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459685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1.8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应用和</a:t>
            </a:r>
            <a:r>
              <a:rPr lang="zh-CN" altLang="en-US" sz="2800" b="1" dirty="0" smtClean="0"/>
              <a:t>开发环境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6058407" y="2600268"/>
            <a:ext cx="5202853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简单介绍了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应用开发的背景知识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简单介绍了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的发展历史及现状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搭建、使用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开发平台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介绍了第一个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HelloWorld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熟悉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应用的程序结构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AndroidManifest.xml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7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课程主页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https://</a:t>
            </a:r>
            <a:r>
              <a:rPr lang="en-US" altLang="zh-CN" dirty="0" err="1" smtClean="0">
                <a:solidFill>
                  <a:schemeClr val="bg1"/>
                </a:solidFill>
              </a:rPr>
              <a:t>github.com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en-US" altLang="zh-CN" dirty="0" err="1" smtClean="0">
                <a:solidFill>
                  <a:schemeClr val="bg1"/>
                </a:solidFill>
              </a:rPr>
              <a:t>djuanbei</a:t>
            </a:r>
            <a:r>
              <a:rPr lang="en-US" altLang="zh-CN" dirty="0" smtClean="0">
                <a:solidFill>
                  <a:schemeClr val="bg1"/>
                </a:solidFill>
              </a:rPr>
              <a:t>/18Android1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4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2019</a:t>
            </a:r>
            <a:r>
              <a:rPr lang="zh-CN" altLang="en-US" dirty="0" smtClean="0">
                <a:solidFill>
                  <a:schemeClr val="bg1"/>
                </a:solidFill>
              </a:rPr>
              <a:t>年重庆智博会</a:t>
            </a:r>
            <a:r>
              <a:rPr lang="en-US" altLang="zh-CN" dirty="0" smtClean="0">
                <a:solidFill>
                  <a:schemeClr val="bg1"/>
                </a:solidFill>
              </a:rPr>
              <a:t> (8.26-8.29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62088"/>
            <a:ext cx="9144000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3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2019</a:t>
            </a:r>
            <a:r>
              <a:rPr lang="zh-CN" altLang="en-US" dirty="0" smtClean="0">
                <a:solidFill>
                  <a:schemeClr val="bg1"/>
                </a:solidFill>
              </a:rPr>
              <a:t>年重庆智博会</a:t>
            </a:r>
            <a:r>
              <a:rPr lang="en-US" altLang="zh-CN" dirty="0" smtClean="0">
                <a:solidFill>
                  <a:schemeClr val="bg1"/>
                </a:solidFill>
              </a:rPr>
              <a:t> (8.26-8.29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574800"/>
            <a:ext cx="4572000" cy="2006600"/>
          </a:xfrm>
          <a:prstGeom prst="rect">
            <a:avLst/>
          </a:prstGeom>
        </p:spPr>
      </p:pic>
      <p:pic>
        <p:nvPicPr>
          <p:cNvPr id="4" name="15672216123084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1600" y="1574800"/>
            <a:ext cx="4343400" cy="43140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1" y="3733800"/>
            <a:ext cx="4572000" cy="21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solidFill>
                  <a:schemeClr val="bg1"/>
                </a:solidFill>
              </a:rPr>
              <a:t>课程考核方式及成绩评定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>
                <a:solidFill>
                  <a:schemeClr val="bg1"/>
                </a:solidFill>
              </a:rPr>
              <a:t>七、课程考核方式及成绩评定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    </a:t>
            </a:r>
            <a:r>
              <a:rPr lang="zh-CN" altLang="zh-CN" dirty="0" smtClean="0">
                <a:solidFill>
                  <a:schemeClr val="bg1"/>
                </a:solidFill>
              </a:rPr>
              <a:t>本课程为实践类考试课，课程最终成绩由平时成绩、期末课程设计各占一定比例构成。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(1)</a:t>
            </a:r>
            <a:r>
              <a:rPr lang="zh-CN" altLang="zh-CN" dirty="0" smtClean="0">
                <a:solidFill>
                  <a:schemeClr val="bg1"/>
                </a:solidFill>
              </a:rPr>
              <a:t>考核包括，期末课程设计考核</a:t>
            </a:r>
            <a:r>
              <a:rPr lang="en-US" altLang="zh-CN" dirty="0" smtClean="0">
                <a:solidFill>
                  <a:schemeClr val="bg1"/>
                </a:solidFill>
              </a:rPr>
              <a:t>70%</a:t>
            </a:r>
            <a:r>
              <a:rPr lang="zh-CN" altLang="zh-CN" dirty="0" smtClean="0">
                <a:solidFill>
                  <a:schemeClr val="bg1"/>
                </a:solidFill>
              </a:rPr>
              <a:t>，平时</a:t>
            </a:r>
            <a:r>
              <a:rPr lang="en-US" altLang="zh-CN" dirty="0" smtClean="0">
                <a:solidFill>
                  <a:schemeClr val="bg1"/>
                </a:solidFill>
              </a:rPr>
              <a:t>30%</a:t>
            </a:r>
            <a:r>
              <a:rPr lang="zh-CN" altLang="zh-CN" dirty="0" smtClean="0">
                <a:solidFill>
                  <a:schemeClr val="bg1"/>
                </a:solidFill>
              </a:rPr>
              <a:t>，期末考核以提交作品与考核为主要考核形式。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(2)</a:t>
            </a:r>
            <a:r>
              <a:rPr lang="zh-CN" altLang="zh-CN" dirty="0" smtClean="0">
                <a:solidFill>
                  <a:schemeClr val="bg1"/>
                </a:solidFill>
              </a:rPr>
              <a:t>平时成绩包括出勤率</a:t>
            </a:r>
            <a:r>
              <a:rPr lang="en-US" altLang="zh-CN" dirty="0" smtClean="0">
                <a:solidFill>
                  <a:schemeClr val="bg1"/>
                </a:solidFill>
              </a:rPr>
              <a:t>(5%)</a:t>
            </a:r>
            <a:r>
              <a:rPr lang="zh-CN" altLang="zh-CN" dirty="0" smtClean="0">
                <a:solidFill>
                  <a:schemeClr val="bg1"/>
                </a:solidFill>
              </a:rPr>
              <a:t>、课堂回答问题</a:t>
            </a:r>
            <a:r>
              <a:rPr lang="en-US" altLang="zh-CN" dirty="0" smtClean="0">
                <a:solidFill>
                  <a:schemeClr val="bg1"/>
                </a:solidFill>
              </a:rPr>
              <a:t>(5%)</a:t>
            </a:r>
            <a:r>
              <a:rPr lang="zh-CN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zh-CN" dirty="0" smtClean="0">
                <a:solidFill>
                  <a:schemeClr val="bg1"/>
                </a:solidFill>
              </a:rPr>
              <a:t>实验课任务完成情况</a:t>
            </a:r>
            <a:r>
              <a:rPr lang="en-US" altLang="zh-CN" dirty="0" smtClean="0">
                <a:solidFill>
                  <a:schemeClr val="bg1"/>
                </a:solidFill>
              </a:rPr>
              <a:t>(20%)</a:t>
            </a:r>
            <a:r>
              <a:rPr lang="zh-CN" altLang="zh-CN" dirty="0" smtClean="0">
                <a:solidFill>
                  <a:schemeClr val="bg1"/>
                </a:solidFill>
              </a:rPr>
              <a:t> 。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(3)</a:t>
            </a:r>
            <a:r>
              <a:rPr lang="zh-CN" altLang="zh-CN" dirty="0" smtClean="0">
                <a:solidFill>
                  <a:schemeClr val="bg1"/>
                </a:solidFill>
              </a:rPr>
              <a:t>实训考核方式是分组分任务完成，但每个同学必须有一个独立的工作任务，最后通过邮件等方式发送代码，集中进行每组的成果展示汇报课。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2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手机平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台的发展与现状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303316" y="4478802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手机平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的架构与特性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30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的开发环境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7924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18004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用程序进行签名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1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1.1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066728" y="4714043"/>
            <a:ext cx="63401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的发展和历史 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024256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60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139032" y="2305049"/>
            <a:ext cx="4170362" cy="598488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/>
              <a:t>Android</a:t>
            </a:r>
            <a:r>
              <a:rPr lang="zh-CN" altLang="en-US" sz="1600" dirty="0"/>
              <a:t>系统联合创始人安迪</a:t>
            </a:r>
            <a:r>
              <a:rPr lang="en-US" altLang="zh-CN" sz="1600" dirty="0"/>
              <a:t>·</a:t>
            </a:r>
            <a:r>
              <a:rPr lang="zh-CN" altLang="en-US" sz="1600" dirty="0"/>
              <a:t>鲁宾</a:t>
            </a:r>
          </a:p>
        </p:txBody>
      </p: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228668" y="504965"/>
            <a:ext cx="556729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1.1.1 Android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发展和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简介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229011" y="3349844"/>
            <a:ext cx="2725579" cy="965089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目前，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已经成为最主流的手机操作系统。</a:t>
            </a:r>
            <a:endParaRPr lang="zh-CN" altLang="en-US" dirty="0"/>
          </a:p>
        </p:txBody>
      </p:sp>
      <p:grpSp>
        <p:nvGrpSpPr>
          <p:cNvPr id="47110" name="组合 29"/>
          <p:cNvGrpSpPr>
            <a:grpSpLocks/>
          </p:cNvGrpSpPr>
          <p:nvPr/>
        </p:nvGrpSpPr>
        <p:grpSpPr bwMode="auto">
          <a:xfrm>
            <a:off x="423863" y="1474788"/>
            <a:ext cx="10744200" cy="4735512"/>
            <a:chOff x="1543940" y="1967252"/>
            <a:chExt cx="8242998" cy="445690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92381" y="4683530"/>
              <a:ext cx="1264219" cy="12640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2318548" y="4683530"/>
              <a:ext cx="1373833" cy="13745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4956600" y="1967252"/>
              <a:ext cx="3981436" cy="3980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2238164" y="5871340"/>
              <a:ext cx="221665" cy="2779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571805" y="4572966"/>
              <a:ext cx="220447" cy="2779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673964" y="4950973"/>
              <a:ext cx="220447" cy="27790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326778" y="4330921"/>
              <a:ext cx="220447" cy="2764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6946709" y="3722821"/>
              <a:ext cx="221665" cy="276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7858943" y="2809926"/>
              <a:ext cx="221665" cy="2764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543940" y="6424158"/>
              <a:ext cx="8242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11" name="文本框 30"/>
          <p:cNvSpPr txBox="1">
            <a:spLocks noChangeArrowheads="1"/>
          </p:cNvSpPr>
          <p:nvPr/>
        </p:nvSpPr>
        <p:spPr bwMode="auto">
          <a:xfrm>
            <a:off x="1008063" y="6300788"/>
            <a:ext cx="7684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2007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3" name="文本框 32"/>
          <p:cNvSpPr txBox="1">
            <a:spLocks noChangeArrowheads="1"/>
          </p:cNvSpPr>
          <p:nvPr/>
        </p:nvSpPr>
        <p:spPr bwMode="auto">
          <a:xfrm>
            <a:off x="2855913" y="6300788"/>
            <a:ext cx="780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2009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5" name="文本框 34"/>
          <p:cNvSpPr txBox="1">
            <a:spLocks noChangeArrowheads="1"/>
          </p:cNvSpPr>
          <p:nvPr/>
        </p:nvSpPr>
        <p:spPr bwMode="auto">
          <a:xfrm>
            <a:off x="5624513" y="6300788"/>
            <a:ext cx="7580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2010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6" name="文本框 35"/>
          <p:cNvSpPr txBox="1">
            <a:spLocks noChangeArrowheads="1"/>
          </p:cNvSpPr>
          <p:nvPr/>
        </p:nvSpPr>
        <p:spPr bwMode="auto">
          <a:xfrm>
            <a:off x="6572870" y="6300788"/>
            <a:ext cx="7448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2011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7" name="文本框 36"/>
          <p:cNvSpPr txBox="1">
            <a:spLocks noChangeArrowheads="1"/>
          </p:cNvSpPr>
          <p:nvPr/>
        </p:nvSpPr>
        <p:spPr bwMode="auto">
          <a:xfrm>
            <a:off x="7559380" y="6318251"/>
            <a:ext cx="7448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2011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18" name="文本框 37"/>
          <p:cNvSpPr txBox="1">
            <a:spLocks noChangeArrowheads="1"/>
          </p:cNvSpPr>
          <p:nvPr/>
        </p:nvSpPr>
        <p:spPr bwMode="auto">
          <a:xfrm>
            <a:off x="8616950" y="6300788"/>
            <a:ext cx="7527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Broadway"/>
                <a:ea typeface="微软雅黑" pitchFamily="34" charset="-122"/>
              </a:rPr>
              <a:t>2014</a:t>
            </a:r>
            <a:endParaRPr lang="zh-CN" altLang="en-US" dirty="0">
              <a:solidFill>
                <a:schemeClr val="bg1"/>
              </a:solidFill>
              <a:latin typeface="Broadway"/>
              <a:ea typeface="微软雅黑" pitchFamily="34" charset="-122"/>
            </a:endParaRPr>
          </a:p>
        </p:txBody>
      </p:sp>
      <p:sp>
        <p:nvSpPr>
          <p:cNvPr id="47121" name="文本框 40"/>
          <p:cNvSpPr txBox="1">
            <a:spLocks noChangeArrowheads="1"/>
          </p:cNvSpPr>
          <p:nvPr/>
        </p:nvSpPr>
        <p:spPr bwMode="auto">
          <a:xfrm>
            <a:off x="1797124" y="5543441"/>
            <a:ext cx="26383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Google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发布了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1.0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手机操作系统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2" name="文本框 41"/>
          <p:cNvSpPr txBox="1">
            <a:spLocks noChangeArrowheads="1"/>
          </p:cNvSpPr>
          <p:nvPr/>
        </p:nvSpPr>
        <p:spPr bwMode="auto">
          <a:xfrm>
            <a:off x="2095325" y="3209725"/>
            <a:ext cx="25181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Google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发布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1.5, 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提供“豪华”的用户界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面和蓝牙连接支持。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4" name="文本框 43"/>
          <p:cNvSpPr txBox="1">
            <a:spLocks noChangeArrowheads="1"/>
          </p:cNvSpPr>
          <p:nvPr/>
        </p:nvSpPr>
        <p:spPr bwMode="auto">
          <a:xfrm>
            <a:off x="5795962" y="4906447"/>
            <a:ext cx="1279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2.3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5" name="文本框 44"/>
          <p:cNvSpPr txBox="1">
            <a:spLocks noChangeArrowheads="1"/>
          </p:cNvSpPr>
          <p:nvPr/>
        </p:nvSpPr>
        <p:spPr bwMode="auto">
          <a:xfrm>
            <a:off x="6907081" y="4233547"/>
            <a:ext cx="1279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3.0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6" name="文本框 45"/>
          <p:cNvSpPr txBox="1">
            <a:spLocks noChangeArrowheads="1"/>
          </p:cNvSpPr>
          <p:nvPr/>
        </p:nvSpPr>
        <p:spPr bwMode="auto">
          <a:xfrm>
            <a:off x="7722121" y="3544690"/>
            <a:ext cx="1279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4.0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7127" name="文本框 46"/>
          <p:cNvSpPr txBox="1">
            <a:spLocks noChangeArrowheads="1"/>
          </p:cNvSpPr>
          <p:nvPr/>
        </p:nvSpPr>
        <p:spPr bwMode="auto">
          <a:xfrm>
            <a:off x="8805006" y="2626126"/>
            <a:ext cx="1279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Android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5.0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40" y="1731962"/>
            <a:ext cx="1714500" cy="11715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41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4284</TotalTime>
  <Words>1261</Words>
  <Application>Microsoft Macintosh PowerPoint</Application>
  <PresentationFormat>宽屏</PresentationFormat>
  <Paragraphs>182</Paragraphs>
  <Slides>26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Broadway</vt:lpstr>
      <vt:lpstr>Calibri</vt:lpstr>
      <vt:lpstr>Calibri Light</vt:lpstr>
      <vt:lpstr>方正大黑简体</vt:lpstr>
      <vt:lpstr>隶书</vt:lpstr>
      <vt:lpstr>宋体</vt:lpstr>
      <vt:lpstr>微软雅黑</vt:lpstr>
      <vt:lpstr>Arial</vt:lpstr>
      <vt:lpstr>Office 主题</vt:lpstr>
      <vt:lpstr>PowerPoint 演示文稿</vt:lpstr>
      <vt:lpstr>授课老师</vt:lpstr>
      <vt:lpstr>课程主页</vt:lpstr>
      <vt:lpstr>2019年重庆智博会 (8.26-8.29)</vt:lpstr>
      <vt:lpstr>2019年重庆智博会 (8.26-8.29)</vt:lpstr>
      <vt:lpstr>课程考核方式及成绩评定</vt:lpstr>
      <vt:lpstr>PowerPoint 演示文稿</vt:lpstr>
      <vt:lpstr>PowerPoint 演示文稿</vt:lpstr>
      <vt:lpstr>PowerPoint 演示文稿</vt:lpstr>
      <vt:lpstr>当前发展状况</vt:lpstr>
      <vt:lpstr>2018年主要手机操作系统占有率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Studio app目录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用户</cp:lastModifiedBy>
  <cp:revision>300</cp:revision>
  <dcterms:created xsi:type="dcterms:W3CDTF">2014-03-11T02:58:27Z</dcterms:created>
  <dcterms:modified xsi:type="dcterms:W3CDTF">2019-08-31T03:37:56Z</dcterms:modified>
</cp:coreProperties>
</file>